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embeddedFontLst>
    <p:embeddedFont>
      <p:font typeface="Fraunces Extra Bold"/>
      <p:regular r:id="rId15"/>
    </p:embeddedFont>
    <p:embeddedFont>
      <p:font typeface="Fraunces Extra Bold"/>
      <p:regular r:id="rId16"/>
    </p:embeddedFont>
    <p:embeddedFont>
      <p:font typeface="Nobile"/>
      <p:regular r:id="rId17"/>
    </p:embeddedFont>
    <p:embeddedFont>
      <p:font typeface="Nobile"/>
      <p:regular r:id="rId18"/>
    </p:embeddedFont>
    <p:embeddedFont>
      <p:font typeface="Nobile"/>
      <p:regular r:id="rId19"/>
    </p:embeddedFont>
    <p:embeddedFont>
      <p:font typeface="Nobile"/>
      <p:regular r:id="rId20"/>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5" Type="http://schemas.openxmlformats.org/officeDocument/2006/relationships/font" Target="fonts/font1.fntdata"/><Relationship Id="rId16" Type="http://schemas.openxmlformats.org/officeDocument/2006/relationships/font" Target="fonts/font2.fntdata"/><Relationship Id="rId17" Type="http://schemas.openxmlformats.org/officeDocument/2006/relationships/font" Target="fonts/font3.fntdata"/><Relationship Id="rId18" Type="http://schemas.openxmlformats.org/officeDocument/2006/relationships/font" Target="fonts/font4.fntdata"/><Relationship Id="rId19" Type="http://schemas.openxmlformats.org/officeDocument/2006/relationships/font" Target="fonts/font5.fntdata"/><Relationship Id="rId20" Type="http://schemas.openxmlformats.org/officeDocument/2006/relationships/font" Target="fonts/font6.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3-1.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7-1.png>
</file>

<file path=ppt/media/image-7-2.png>
</file>

<file path=ppt/media/image-7-3.png>
</file>

<file path=ppt/media/image-7-4.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EEEE1"/>
          </a:solidFill>
          <a:ln/>
        </p:spPr>
      </p:sp>
      <p:sp>
        <p:nvSpPr>
          <p:cNvPr id="3" name="Shape 1"/>
          <p:cNvSpPr/>
          <p:nvPr/>
        </p:nvSpPr>
        <p:spPr>
          <a:xfrm>
            <a:off x="0" y="0"/>
            <a:ext cx="14630400" cy="8229600"/>
          </a:xfrm>
          <a:prstGeom prst="rect">
            <a:avLst/>
          </a:prstGeom>
          <a:solidFill>
            <a:srgbClr val="FAFFFA"/>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slideLayout" Target="../slideLayouts/slideLayout8.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8408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Erzurum'a Büyülü Bir Yolculuk</a:t>
            </a:r>
            <a:endParaRPr lang="en-US" sz="4450" dirty="0"/>
          </a:p>
        </p:txBody>
      </p:sp>
      <p:sp>
        <p:nvSpPr>
          <p:cNvPr id="4" name="Text 1"/>
          <p:cNvSpPr/>
          <p:nvPr/>
        </p:nvSpPr>
        <p:spPr>
          <a:xfrm>
            <a:off x="6280190" y="3941802"/>
            <a:ext cx="7556421" cy="1451610"/>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Bir sabah kapı zilinin çalmasıyla uyanıyorsunuz. Elinizde, ders kitabınızdan fırlamış gibi duran kartlar beliriyor. Bu kartlar sizi Erzurum'un büyülü dünyasına davet ediyor. Erzurum'un tarihini, doğasını ve eşsiz özelliklerini keşfetmeye hazır olun!</a:t>
            </a:r>
            <a:endParaRPr lang="en-US" sz="1750" dirty="0"/>
          </a:p>
        </p:txBody>
      </p:sp>
      <p:sp>
        <p:nvSpPr>
          <p:cNvPr id="5" name="Shape 2"/>
          <p:cNvSpPr/>
          <p:nvPr/>
        </p:nvSpPr>
        <p:spPr>
          <a:xfrm>
            <a:off x="6280190" y="566547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287810" y="5673090"/>
            <a:ext cx="347663" cy="347663"/>
          </a:xfrm>
          <a:prstGeom prst="rect">
            <a:avLst/>
          </a:prstGeom>
        </p:spPr>
      </p:pic>
      <p:sp>
        <p:nvSpPr>
          <p:cNvPr id="7" name="Text 3"/>
          <p:cNvSpPr/>
          <p:nvPr/>
        </p:nvSpPr>
        <p:spPr>
          <a:xfrm>
            <a:off x="6756440" y="5648563"/>
            <a:ext cx="1243846" cy="396835"/>
          </a:xfrm>
          <a:prstGeom prst="rect">
            <a:avLst/>
          </a:prstGeom>
          <a:noFill/>
          <a:ln/>
        </p:spPr>
        <p:txBody>
          <a:bodyPr wrap="none" lIns="0" tIns="0" rIns="0" bIns="0" rtlCol="0" anchor="t"/>
          <a:lstStyle/>
          <a:p>
            <a:pPr algn="l" indent="0" marL="0">
              <a:lnSpc>
                <a:spcPts val="3100"/>
              </a:lnSpc>
              <a:buNone/>
            </a:pPr>
            <a:r>
              <a:rPr lang="en-US" sz="2200" b="1" dirty="0">
                <a:solidFill>
                  <a:srgbClr val="405449"/>
                </a:solidFill>
                <a:latin typeface="Nobile Bold" pitchFamily="34" charset="0"/>
                <a:ea typeface="Nobile Bold" pitchFamily="34" charset="-122"/>
                <a:cs typeface="Nobile Bold" pitchFamily="34" charset="-120"/>
              </a:rPr>
              <a:t>by Ömer</a:t>
            </a:r>
            <a:endParaRPr lang="en-US" sz="22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721412"/>
            <a:ext cx="10694075" cy="708779"/>
          </a:xfrm>
          <a:prstGeom prst="rect">
            <a:avLst/>
          </a:prstGeom>
          <a:noFill/>
          <a:ln/>
        </p:spPr>
        <p:txBody>
          <a:bodyPr wrap="non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Tarihin Fısıltıları: Kale ve Saat Kulesi</a:t>
            </a:r>
            <a:endParaRPr lang="en-US" sz="4450" dirty="0"/>
          </a:p>
        </p:txBody>
      </p:sp>
      <p:sp>
        <p:nvSpPr>
          <p:cNvPr id="3" name="Text 1"/>
          <p:cNvSpPr/>
          <p:nvPr/>
        </p:nvSpPr>
        <p:spPr>
          <a:xfrm>
            <a:off x="793790" y="399716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Erzurum Kalesi</a:t>
            </a:r>
            <a:endParaRPr lang="en-US" sz="2200" dirty="0"/>
          </a:p>
        </p:txBody>
      </p:sp>
      <p:sp>
        <p:nvSpPr>
          <p:cNvPr id="4" name="Text 2"/>
          <p:cNvSpPr/>
          <p:nvPr/>
        </p:nvSpPr>
        <p:spPr>
          <a:xfrm>
            <a:off x="793790" y="4578310"/>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M.Ö. 5. yüzyıldan kalma. Urartular, Bizans, Selçuklu ve Osmanlı izlerini taşıyor.</a:t>
            </a:r>
            <a:endParaRPr lang="en-US" sz="1750" dirty="0"/>
          </a:p>
        </p:txBody>
      </p:sp>
      <p:sp>
        <p:nvSpPr>
          <p:cNvPr id="5" name="Text 3"/>
          <p:cNvSpPr/>
          <p:nvPr/>
        </p:nvSpPr>
        <p:spPr>
          <a:xfrm>
            <a:off x="7599521" y="3997166"/>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3B4540"/>
                </a:solidFill>
                <a:latin typeface="Fraunces Extra Bold" pitchFamily="34" charset="0"/>
                <a:ea typeface="Fraunces Extra Bold" pitchFamily="34" charset="-122"/>
                <a:cs typeface="Fraunces Extra Bold" pitchFamily="34" charset="-120"/>
              </a:rPr>
              <a:t>Saat Kulesi</a:t>
            </a:r>
            <a:endParaRPr lang="en-US" sz="2200" dirty="0"/>
          </a:p>
        </p:txBody>
      </p:sp>
      <p:sp>
        <p:nvSpPr>
          <p:cNvPr id="6" name="Text 4"/>
          <p:cNvSpPr/>
          <p:nvPr/>
        </p:nvSpPr>
        <p:spPr>
          <a:xfrm>
            <a:off x="7599521" y="4578310"/>
            <a:ext cx="624470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12. yüzyıldan kalma. Yüzyıllara tanıklık ediyor. Şehrin panoramik manzarasını sunuyor.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52682"/>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Selçuklu'nun Mirası: Çifte Minareli Medrese</a:t>
            </a:r>
            <a:endParaRPr lang="en-US" sz="4450" dirty="0"/>
          </a:p>
        </p:txBody>
      </p:sp>
      <p:sp>
        <p:nvSpPr>
          <p:cNvPr id="4" name="Shape 1"/>
          <p:cNvSpPr/>
          <p:nvPr/>
        </p:nvSpPr>
        <p:spPr>
          <a:xfrm>
            <a:off x="6280190" y="3210401"/>
            <a:ext cx="3664863" cy="2032754"/>
          </a:xfrm>
          <a:prstGeom prst="roundRect">
            <a:avLst>
              <a:gd name="adj" fmla="val 10043"/>
            </a:avLst>
          </a:prstGeom>
          <a:solidFill>
            <a:srgbClr val="E8F3E8"/>
          </a:solidFill>
          <a:ln/>
        </p:spPr>
      </p:sp>
      <p:sp>
        <p:nvSpPr>
          <p:cNvPr id="5" name="Text 2"/>
          <p:cNvSpPr/>
          <p:nvPr/>
        </p:nvSpPr>
        <p:spPr>
          <a:xfrm>
            <a:off x="6507004" y="34372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Taç Kapı</a:t>
            </a:r>
            <a:endParaRPr lang="en-US" sz="2200" dirty="0"/>
          </a:p>
        </p:txBody>
      </p:sp>
      <p:sp>
        <p:nvSpPr>
          <p:cNvPr id="6" name="Text 3"/>
          <p:cNvSpPr/>
          <p:nvPr/>
        </p:nvSpPr>
        <p:spPr>
          <a:xfrm>
            <a:off x="6507004" y="3927634"/>
            <a:ext cx="3211235"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1253 yılında inşa edildi. Selçuklu mimarisinin zarif bir örneği.</a:t>
            </a:r>
            <a:endParaRPr lang="en-US" sz="1750" dirty="0"/>
          </a:p>
        </p:txBody>
      </p:sp>
      <p:sp>
        <p:nvSpPr>
          <p:cNvPr id="7" name="Shape 4"/>
          <p:cNvSpPr/>
          <p:nvPr/>
        </p:nvSpPr>
        <p:spPr>
          <a:xfrm>
            <a:off x="10171867" y="3210401"/>
            <a:ext cx="3664863" cy="2032754"/>
          </a:xfrm>
          <a:prstGeom prst="roundRect">
            <a:avLst>
              <a:gd name="adj" fmla="val 10043"/>
            </a:avLst>
          </a:prstGeom>
          <a:solidFill>
            <a:srgbClr val="E8F3E8"/>
          </a:solidFill>
          <a:ln/>
        </p:spPr>
      </p:sp>
      <p:sp>
        <p:nvSpPr>
          <p:cNvPr id="8" name="Text 5"/>
          <p:cNvSpPr/>
          <p:nvPr/>
        </p:nvSpPr>
        <p:spPr>
          <a:xfrm>
            <a:off x="10398681" y="3437215"/>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Taş İşçiliği</a:t>
            </a:r>
            <a:endParaRPr lang="en-US" sz="2200" dirty="0"/>
          </a:p>
        </p:txBody>
      </p:sp>
      <p:sp>
        <p:nvSpPr>
          <p:cNvPr id="9" name="Text 6"/>
          <p:cNvSpPr/>
          <p:nvPr/>
        </p:nvSpPr>
        <p:spPr>
          <a:xfrm>
            <a:off x="10398681" y="3927634"/>
            <a:ext cx="3211235" cy="1088708"/>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Geometrik desenlerle süslü. İslam bilim merkezi olarak önemliydi.</a:t>
            </a:r>
            <a:endParaRPr lang="en-US" sz="1750" dirty="0"/>
          </a:p>
        </p:txBody>
      </p:sp>
      <p:sp>
        <p:nvSpPr>
          <p:cNvPr id="10" name="Shape 7"/>
          <p:cNvSpPr/>
          <p:nvPr/>
        </p:nvSpPr>
        <p:spPr>
          <a:xfrm>
            <a:off x="6280190" y="5469969"/>
            <a:ext cx="7556421" cy="1306949"/>
          </a:xfrm>
          <a:prstGeom prst="roundRect">
            <a:avLst>
              <a:gd name="adj" fmla="val 15620"/>
            </a:avLst>
          </a:prstGeom>
          <a:solidFill>
            <a:srgbClr val="E8F3E8"/>
          </a:solidFill>
          <a:ln/>
        </p:spPr>
      </p:sp>
      <p:sp>
        <p:nvSpPr>
          <p:cNvPr id="11" name="Text 8"/>
          <p:cNvSpPr/>
          <p:nvPr/>
        </p:nvSpPr>
        <p:spPr>
          <a:xfrm>
            <a:off x="6507004" y="5696783"/>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Minareler</a:t>
            </a:r>
            <a:endParaRPr lang="en-US" sz="2200" dirty="0"/>
          </a:p>
        </p:txBody>
      </p:sp>
      <p:sp>
        <p:nvSpPr>
          <p:cNvPr id="12" name="Text 9"/>
          <p:cNvSpPr/>
          <p:nvPr/>
        </p:nvSpPr>
        <p:spPr>
          <a:xfrm>
            <a:off x="6507004" y="6187202"/>
            <a:ext cx="7102793"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Yaklaşık 26 metre yüksekliğinde. Göz kamaştırıcı bir yapı.</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731163"/>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Doğanın Kalbinde: Tortum ve Yedigöller</a:t>
            </a:r>
            <a:endParaRPr lang="en-US" sz="4450" dirty="0"/>
          </a:p>
        </p:txBody>
      </p:sp>
      <p:pic>
        <p:nvPicPr>
          <p:cNvPr id="4" name="Image 1" descr="preencoded.png">    </p:cNvPr>
          <p:cNvPicPr>
            <a:picLocks noChangeAspect="1"/>
          </p:cNvPicPr>
          <p:nvPr/>
        </p:nvPicPr>
        <p:blipFill>
          <a:blip r:embed="rId2"/>
          <a:stretch>
            <a:fillRect/>
          </a:stretch>
        </p:blipFill>
        <p:spPr>
          <a:xfrm>
            <a:off x="793790" y="2488883"/>
            <a:ext cx="1134070" cy="1669852"/>
          </a:xfrm>
          <a:prstGeom prst="rect">
            <a:avLst/>
          </a:prstGeom>
        </p:spPr>
      </p:pic>
      <p:sp>
        <p:nvSpPr>
          <p:cNvPr id="5" name="Text 1"/>
          <p:cNvSpPr/>
          <p:nvPr/>
        </p:nvSpPr>
        <p:spPr>
          <a:xfrm>
            <a:off x="2268022" y="2715697"/>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Tortum Şelalesi</a:t>
            </a:r>
            <a:endParaRPr lang="en-US" sz="2200" dirty="0"/>
          </a:p>
        </p:txBody>
      </p:sp>
      <p:sp>
        <p:nvSpPr>
          <p:cNvPr id="6" name="Text 2"/>
          <p:cNvSpPr/>
          <p:nvPr/>
        </p:nvSpPr>
        <p:spPr>
          <a:xfrm>
            <a:off x="2268022" y="3206115"/>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Türkiye'nin en yüksek şelalesi (48 m). Coşkulu sularıyla büyülüyor.</a:t>
            </a:r>
            <a:endParaRPr lang="en-US" sz="1750" dirty="0"/>
          </a:p>
        </p:txBody>
      </p:sp>
      <p:pic>
        <p:nvPicPr>
          <p:cNvPr id="7" name="Image 2" descr="preencoded.png">    </p:cNvPr>
          <p:cNvPicPr>
            <a:picLocks noChangeAspect="1"/>
          </p:cNvPicPr>
          <p:nvPr/>
        </p:nvPicPr>
        <p:blipFill>
          <a:blip r:embed="rId3"/>
          <a:stretch>
            <a:fillRect/>
          </a:stretch>
        </p:blipFill>
        <p:spPr>
          <a:xfrm>
            <a:off x="793790" y="4158734"/>
            <a:ext cx="1134070" cy="1669852"/>
          </a:xfrm>
          <a:prstGeom prst="rect">
            <a:avLst/>
          </a:prstGeom>
        </p:spPr>
      </p:pic>
      <p:sp>
        <p:nvSpPr>
          <p:cNvPr id="8" name="Text 3"/>
          <p:cNvSpPr/>
          <p:nvPr/>
        </p:nvSpPr>
        <p:spPr>
          <a:xfrm>
            <a:off x="2268022" y="4385548"/>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Tortum Gölü</a:t>
            </a:r>
            <a:endParaRPr lang="en-US" sz="2200" dirty="0"/>
          </a:p>
        </p:txBody>
      </p:sp>
      <p:sp>
        <p:nvSpPr>
          <p:cNvPr id="9" name="Text 4"/>
          <p:cNvSpPr/>
          <p:nvPr/>
        </p:nvSpPr>
        <p:spPr>
          <a:xfrm>
            <a:off x="2268022" y="4875967"/>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Şelalenin oluşturduğu göl. Çevresindeki doğal güzellikler nefes kesiyor.</a:t>
            </a:r>
            <a:endParaRPr lang="en-US" sz="1750" dirty="0"/>
          </a:p>
        </p:txBody>
      </p:sp>
      <p:pic>
        <p:nvPicPr>
          <p:cNvPr id="10" name="Image 3" descr="preencoded.png">    </p:cNvPr>
          <p:cNvPicPr>
            <a:picLocks noChangeAspect="1"/>
          </p:cNvPicPr>
          <p:nvPr/>
        </p:nvPicPr>
        <p:blipFill>
          <a:blip r:embed="rId4"/>
          <a:stretch>
            <a:fillRect/>
          </a:stretch>
        </p:blipFill>
        <p:spPr>
          <a:xfrm>
            <a:off x="793790" y="5828586"/>
            <a:ext cx="1134070" cy="1669852"/>
          </a:xfrm>
          <a:prstGeom prst="rect">
            <a:avLst/>
          </a:prstGeom>
        </p:spPr>
      </p:pic>
      <p:sp>
        <p:nvSpPr>
          <p:cNvPr id="11" name="Text 5"/>
          <p:cNvSpPr/>
          <p:nvPr/>
        </p:nvSpPr>
        <p:spPr>
          <a:xfrm>
            <a:off x="2268022" y="6055400"/>
            <a:ext cx="2835235"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Yedigöller</a:t>
            </a:r>
            <a:endParaRPr lang="en-US" sz="2200" dirty="0"/>
          </a:p>
        </p:txBody>
      </p:sp>
      <p:sp>
        <p:nvSpPr>
          <p:cNvPr id="12" name="Text 6"/>
          <p:cNvSpPr/>
          <p:nvPr/>
        </p:nvSpPr>
        <p:spPr>
          <a:xfrm>
            <a:off x="2268022" y="6545818"/>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Eşsiz manzarası ve bitki örtüsüyle dikkat çekiyor. Alpin çayırları, endemik türler.</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39378" y="921425"/>
            <a:ext cx="7665244" cy="1320403"/>
          </a:xfrm>
          <a:prstGeom prst="rect">
            <a:avLst/>
          </a:prstGeom>
          <a:noFill/>
          <a:ln/>
        </p:spPr>
        <p:txBody>
          <a:bodyPr wrap="square" lIns="0" tIns="0" rIns="0" bIns="0" rtlCol="0" anchor="t"/>
          <a:lstStyle/>
          <a:p>
            <a:pPr algn="l" indent="0" marL="0">
              <a:lnSpc>
                <a:spcPts val="5150"/>
              </a:lnSpc>
              <a:buNone/>
            </a:pPr>
            <a:r>
              <a:rPr lang="en-US" sz="4150" b="1" dirty="0">
                <a:solidFill>
                  <a:srgbClr val="3B4540"/>
                </a:solidFill>
                <a:latin typeface="Fraunces Extra Bold" pitchFamily="34" charset="0"/>
                <a:ea typeface="Fraunces Extra Bold" pitchFamily="34" charset="-122"/>
                <a:cs typeface="Fraunces Extra Bold" pitchFamily="34" charset="-120"/>
              </a:rPr>
              <a:t>Kışın Büyüsü: Palandöken Kayak Merkezi</a:t>
            </a:r>
            <a:endParaRPr lang="en-US" sz="4150" dirty="0"/>
          </a:p>
        </p:txBody>
      </p:sp>
      <p:sp>
        <p:nvSpPr>
          <p:cNvPr id="4" name="Shape 1"/>
          <p:cNvSpPr/>
          <p:nvPr/>
        </p:nvSpPr>
        <p:spPr>
          <a:xfrm>
            <a:off x="977027" y="2558653"/>
            <a:ext cx="22860" cy="4749403"/>
          </a:xfrm>
          <a:prstGeom prst="roundRect">
            <a:avLst>
              <a:gd name="adj" fmla="val 831708"/>
            </a:avLst>
          </a:prstGeom>
          <a:solidFill>
            <a:srgbClr val="CED9CE"/>
          </a:solidFill>
          <a:ln/>
        </p:spPr>
      </p:sp>
      <p:sp>
        <p:nvSpPr>
          <p:cNvPr id="5" name="Shape 2"/>
          <p:cNvSpPr/>
          <p:nvPr/>
        </p:nvSpPr>
        <p:spPr>
          <a:xfrm>
            <a:off x="1191816" y="3022521"/>
            <a:ext cx="633651" cy="22860"/>
          </a:xfrm>
          <a:prstGeom prst="roundRect">
            <a:avLst>
              <a:gd name="adj" fmla="val 831708"/>
            </a:avLst>
          </a:prstGeom>
          <a:solidFill>
            <a:srgbClr val="CED9CE"/>
          </a:solidFill>
          <a:ln/>
        </p:spPr>
      </p:sp>
      <p:sp>
        <p:nvSpPr>
          <p:cNvPr id="6" name="Shape 3"/>
          <p:cNvSpPr/>
          <p:nvPr/>
        </p:nvSpPr>
        <p:spPr>
          <a:xfrm>
            <a:off x="739378" y="2796302"/>
            <a:ext cx="475298" cy="475298"/>
          </a:xfrm>
          <a:prstGeom prst="roundRect">
            <a:avLst>
              <a:gd name="adj" fmla="val 40002"/>
            </a:avLst>
          </a:prstGeom>
          <a:solidFill>
            <a:srgbClr val="E8F3E8"/>
          </a:solidFill>
          <a:ln/>
        </p:spPr>
      </p:sp>
      <p:sp>
        <p:nvSpPr>
          <p:cNvPr id="7" name="Text 4"/>
          <p:cNvSpPr/>
          <p:nvPr/>
        </p:nvSpPr>
        <p:spPr>
          <a:xfrm>
            <a:off x="818614" y="2835950"/>
            <a:ext cx="316825" cy="396002"/>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1</a:t>
            </a:r>
            <a:endParaRPr lang="en-US" sz="2450" dirty="0"/>
          </a:p>
        </p:txBody>
      </p:sp>
      <p:sp>
        <p:nvSpPr>
          <p:cNvPr id="8" name="Text 5"/>
          <p:cNvSpPr/>
          <p:nvPr/>
        </p:nvSpPr>
        <p:spPr>
          <a:xfrm>
            <a:off x="2033230" y="2769870"/>
            <a:ext cx="2640568" cy="330041"/>
          </a:xfrm>
          <a:prstGeom prst="rect">
            <a:avLst/>
          </a:prstGeom>
          <a:noFill/>
          <a:ln/>
        </p:spPr>
        <p:txBody>
          <a:bodyPr wrap="none" lIns="0" tIns="0" rIns="0" bIns="0" rtlCol="0" anchor="t"/>
          <a:lstStyle/>
          <a:p>
            <a:pPr algn="l" indent="0" marL="0">
              <a:lnSpc>
                <a:spcPts val="2550"/>
              </a:lnSpc>
              <a:buNone/>
            </a:pPr>
            <a:r>
              <a:rPr lang="en-US" sz="2050" b="1" dirty="0">
                <a:solidFill>
                  <a:srgbClr val="405449"/>
                </a:solidFill>
                <a:latin typeface="Fraunces Extra Bold" pitchFamily="34" charset="0"/>
                <a:ea typeface="Fraunces Extra Bold" pitchFamily="34" charset="-122"/>
                <a:cs typeface="Fraunces Extra Bold" pitchFamily="34" charset="-120"/>
              </a:rPr>
              <a:t>Palandöken Dağı</a:t>
            </a:r>
            <a:endParaRPr lang="en-US" sz="2050" dirty="0"/>
          </a:p>
        </p:txBody>
      </p:sp>
      <p:sp>
        <p:nvSpPr>
          <p:cNvPr id="9" name="Text 6"/>
          <p:cNvSpPr/>
          <p:nvPr/>
        </p:nvSpPr>
        <p:spPr>
          <a:xfrm>
            <a:off x="2033230" y="3226594"/>
            <a:ext cx="6371392" cy="675799"/>
          </a:xfrm>
          <a:prstGeom prst="rect">
            <a:avLst/>
          </a:prstGeom>
          <a:noFill/>
          <a:ln/>
        </p:spPr>
        <p:txBody>
          <a:bodyPr wrap="squar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3.185 metre yüksekliğinde. Kar taneleriyle dans eden kayak tutkunları.</a:t>
            </a:r>
            <a:endParaRPr lang="en-US" sz="1650" dirty="0"/>
          </a:p>
        </p:txBody>
      </p:sp>
      <p:sp>
        <p:nvSpPr>
          <p:cNvPr id="10" name="Shape 7"/>
          <p:cNvSpPr/>
          <p:nvPr/>
        </p:nvSpPr>
        <p:spPr>
          <a:xfrm>
            <a:off x="1191816" y="4788694"/>
            <a:ext cx="633651" cy="22860"/>
          </a:xfrm>
          <a:prstGeom prst="roundRect">
            <a:avLst>
              <a:gd name="adj" fmla="val 831708"/>
            </a:avLst>
          </a:prstGeom>
          <a:solidFill>
            <a:srgbClr val="CED9CE"/>
          </a:solidFill>
          <a:ln/>
        </p:spPr>
      </p:sp>
      <p:sp>
        <p:nvSpPr>
          <p:cNvPr id="11" name="Shape 8"/>
          <p:cNvSpPr/>
          <p:nvPr/>
        </p:nvSpPr>
        <p:spPr>
          <a:xfrm>
            <a:off x="739378" y="4562475"/>
            <a:ext cx="475298" cy="475298"/>
          </a:xfrm>
          <a:prstGeom prst="roundRect">
            <a:avLst>
              <a:gd name="adj" fmla="val 40002"/>
            </a:avLst>
          </a:prstGeom>
          <a:solidFill>
            <a:srgbClr val="E8F3E8"/>
          </a:solidFill>
          <a:ln/>
        </p:spPr>
      </p:sp>
      <p:sp>
        <p:nvSpPr>
          <p:cNvPr id="12" name="Text 9"/>
          <p:cNvSpPr/>
          <p:nvPr/>
        </p:nvSpPr>
        <p:spPr>
          <a:xfrm>
            <a:off x="818614" y="4602123"/>
            <a:ext cx="316825" cy="396002"/>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2</a:t>
            </a:r>
            <a:endParaRPr lang="en-US" sz="2450" dirty="0"/>
          </a:p>
        </p:txBody>
      </p:sp>
      <p:sp>
        <p:nvSpPr>
          <p:cNvPr id="13" name="Text 10"/>
          <p:cNvSpPr/>
          <p:nvPr/>
        </p:nvSpPr>
        <p:spPr>
          <a:xfrm>
            <a:off x="2033230" y="4536043"/>
            <a:ext cx="2640568" cy="330041"/>
          </a:xfrm>
          <a:prstGeom prst="rect">
            <a:avLst/>
          </a:prstGeom>
          <a:noFill/>
          <a:ln/>
        </p:spPr>
        <p:txBody>
          <a:bodyPr wrap="none" lIns="0" tIns="0" rIns="0" bIns="0" rtlCol="0" anchor="t"/>
          <a:lstStyle/>
          <a:p>
            <a:pPr algn="l" indent="0" marL="0">
              <a:lnSpc>
                <a:spcPts val="2550"/>
              </a:lnSpc>
              <a:buNone/>
            </a:pPr>
            <a:r>
              <a:rPr lang="en-US" sz="2050" b="1" dirty="0">
                <a:solidFill>
                  <a:srgbClr val="405449"/>
                </a:solidFill>
                <a:latin typeface="Fraunces Extra Bold" pitchFamily="34" charset="0"/>
                <a:ea typeface="Fraunces Extra Bold" pitchFamily="34" charset="-122"/>
                <a:cs typeface="Fraunces Extra Bold" pitchFamily="34" charset="-120"/>
              </a:rPr>
              <a:t>Kayak Merkezi</a:t>
            </a:r>
            <a:endParaRPr lang="en-US" sz="2050" dirty="0"/>
          </a:p>
        </p:txBody>
      </p:sp>
      <p:sp>
        <p:nvSpPr>
          <p:cNvPr id="14" name="Text 11"/>
          <p:cNvSpPr/>
          <p:nvPr/>
        </p:nvSpPr>
        <p:spPr>
          <a:xfrm>
            <a:off x="2033230" y="4992767"/>
            <a:ext cx="6371392" cy="675799"/>
          </a:xfrm>
          <a:prstGeom prst="rect">
            <a:avLst/>
          </a:prstGeom>
          <a:noFill/>
          <a:ln/>
        </p:spPr>
        <p:txBody>
          <a:bodyPr wrap="squar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Pist uzunluğu 28 km. Türkiye'nin en uzun kayak pistlerinden biri.</a:t>
            </a:r>
            <a:endParaRPr lang="en-US" sz="1650" dirty="0"/>
          </a:p>
        </p:txBody>
      </p:sp>
      <p:sp>
        <p:nvSpPr>
          <p:cNvPr id="15" name="Shape 12"/>
          <p:cNvSpPr/>
          <p:nvPr/>
        </p:nvSpPr>
        <p:spPr>
          <a:xfrm>
            <a:off x="1191816" y="6554867"/>
            <a:ext cx="633651" cy="22860"/>
          </a:xfrm>
          <a:prstGeom prst="roundRect">
            <a:avLst>
              <a:gd name="adj" fmla="val 831708"/>
            </a:avLst>
          </a:prstGeom>
          <a:solidFill>
            <a:srgbClr val="CED9CE"/>
          </a:solidFill>
          <a:ln/>
        </p:spPr>
      </p:sp>
      <p:sp>
        <p:nvSpPr>
          <p:cNvPr id="16" name="Shape 13"/>
          <p:cNvSpPr/>
          <p:nvPr/>
        </p:nvSpPr>
        <p:spPr>
          <a:xfrm>
            <a:off x="739378" y="6328648"/>
            <a:ext cx="475298" cy="475298"/>
          </a:xfrm>
          <a:prstGeom prst="roundRect">
            <a:avLst>
              <a:gd name="adj" fmla="val 40002"/>
            </a:avLst>
          </a:prstGeom>
          <a:solidFill>
            <a:srgbClr val="E8F3E8"/>
          </a:solidFill>
          <a:ln/>
        </p:spPr>
      </p:sp>
      <p:sp>
        <p:nvSpPr>
          <p:cNvPr id="17" name="Text 14"/>
          <p:cNvSpPr/>
          <p:nvPr/>
        </p:nvSpPr>
        <p:spPr>
          <a:xfrm>
            <a:off x="818614" y="6368296"/>
            <a:ext cx="316825" cy="396002"/>
          </a:xfrm>
          <a:prstGeom prst="rect">
            <a:avLst/>
          </a:prstGeom>
          <a:noFill/>
          <a:ln/>
        </p:spPr>
        <p:txBody>
          <a:bodyPr wrap="none" lIns="0" tIns="0" rIns="0" bIns="0" rtlCol="0" anchor="t"/>
          <a:lstStyle/>
          <a:p>
            <a:pPr algn="ctr" indent="0" marL="0">
              <a:lnSpc>
                <a:spcPts val="2450"/>
              </a:lnSpc>
              <a:buNone/>
            </a:pPr>
            <a:r>
              <a:rPr lang="en-US" sz="2450" b="1" dirty="0">
                <a:solidFill>
                  <a:srgbClr val="405449"/>
                </a:solidFill>
                <a:latin typeface="Fraunces Extra Bold" pitchFamily="34" charset="0"/>
                <a:ea typeface="Fraunces Extra Bold" pitchFamily="34" charset="-122"/>
                <a:cs typeface="Fraunces Extra Bold" pitchFamily="34" charset="-120"/>
              </a:rPr>
              <a:t>3</a:t>
            </a:r>
            <a:endParaRPr lang="en-US" sz="2450" dirty="0"/>
          </a:p>
        </p:txBody>
      </p:sp>
      <p:sp>
        <p:nvSpPr>
          <p:cNvPr id="18" name="Text 15"/>
          <p:cNvSpPr/>
          <p:nvPr/>
        </p:nvSpPr>
        <p:spPr>
          <a:xfrm>
            <a:off x="2033230" y="6302216"/>
            <a:ext cx="2640568" cy="330041"/>
          </a:xfrm>
          <a:prstGeom prst="rect">
            <a:avLst/>
          </a:prstGeom>
          <a:noFill/>
          <a:ln/>
        </p:spPr>
        <p:txBody>
          <a:bodyPr wrap="none" lIns="0" tIns="0" rIns="0" bIns="0" rtlCol="0" anchor="t"/>
          <a:lstStyle/>
          <a:p>
            <a:pPr algn="l" indent="0" marL="0">
              <a:lnSpc>
                <a:spcPts val="2550"/>
              </a:lnSpc>
              <a:buNone/>
            </a:pPr>
            <a:r>
              <a:rPr lang="en-US" sz="2050" b="1" dirty="0">
                <a:solidFill>
                  <a:srgbClr val="405449"/>
                </a:solidFill>
                <a:latin typeface="Fraunces Extra Bold" pitchFamily="34" charset="0"/>
                <a:ea typeface="Fraunces Extra Bold" pitchFamily="34" charset="-122"/>
                <a:cs typeface="Fraunces Extra Bold" pitchFamily="34" charset="-120"/>
              </a:rPr>
              <a:t>Kış Turizmi</a:t>
            </a:r>
            <a:endParaRPr lang="en-US" sz="2050" dirty="0"/>
          </a:p>
        </p:txBody>
      </p:sp>
      <p:sp>
        <p:nvSpPr>
          <p:cNvPr id="19" name="Text 16"/>
          <p:cNvSpPr/>
          <p:nvPr/>
        </p:nvSpPr>
        <p:spPr>
          <a:xfrm>
            <a:off x="2033230" y="6758940"/>
            <a:ext cx="6371392" cy="337899"/>
          </a:xfrm>
          <a:prstGeom prst="rect">
            <a:avLst/>
          </a:prstGeom>
          <a:noFill/>
          <a:ln/>
        </p:spPr>
        <p:txBody>
          <a:bodyPr wrap="none" lIns="0" tIns="0" rIns="0" bIns="0" rtlCol="0" anchor="t"/>
          <a:lstStyle/>
          <a:p>
            <a:pPr algn="l" indent="0" marL="0">
              <a:lnSpc>
                <a:spcPts val="2650"/>
              </a:lnSpc>
              <a:buNone/>
            </a:pPr>
            <a:r>
              <a:rPr lang="en-US" sz="1650" dirty="0">
                <a:solidFill>
                  <a:srgbClr val="405449"/>
                </a:solidFill>
                <a:latin typeface="Nobile" pitchFamily="34" charset="0"/>
                <a:ea typeface="Nobile" pitchFamily="34" charset="-122"/>
                <a:cs typeface="Nobile" pitchFamily="34" charset="-120"/>
              </a:rPr>
              <a:t>Erzurum için önemli bir gelir kaynağı. Kış sporları merkezi.</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686520"/>
            <a:ext cx="7556421" cy="1417558"/>
          </a:xfrm>
          <a:prstGeom prst="rect">
            <a:avLst/>
          </a:prstGeom>
          <a:noFill/>
          <a:ln/>
        </p:spPr>
        <p:txBody>
          <a:bodyPr wrap="squar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Damaklarda Şölen: Erzurum Mutfağı</a:t>
            </a:r>
            <a:endParaRPr lang="en-US" sz="4450" dirty="0"/>
          </a:p>
        </p:txBody>
      </p:sp>
      <p:pic>
        <p:nvPicPr>
          <p:cNvPr id="4" name="Image 1" descr="preencoded.png">    </p:cNvPr>
          <p:cNvPicPr>
            <a:picLocks noChangeAspect="1"/>
          </p:cNvPicPr>
          <p:nvPr/>
        </p:nvPicPr>
        <p:blipFill>
          <a:blip r:embed="rId2"/>
          <a:stretch>
            <a:fillRect/>
          </a:stretch>
        </p:blipFill>
        <p:spPr>
          <a:xfrm>
            <a:off x="6280190" y="3444240"/>
            <a:ext cx="566976" cy="566976"/>
          </a:xfrm>
          <a:prstGeom prst="rect">
            <a:avLst/>
          </a:prstGeom>
        </p:spPr>
      </p:pic>
      <p:sp>
        <p:nvSpPr>
          <p:cNvPr id="5" name="Text 1"/>
          <p:cNvSpPr/>
          <p:nvPr/>
        </p:nvSpPr>
        <p:spPr>
          <a:xfrm>
            <a:off x="6280190" y="4238030"/>
            <a:ext cx="2291953"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Cağ Kebabı</a:t>
            </a:r>
            <a:endParaRPr lang="en-US" sz="2200" dirty="0"/>
          </a:p>
        </p:txBody>
      </p:sp>
      <p:sp>
        <p:nvSpPr>
          <p:cNvPr id="6" name="Text 2"/>
          <p:cNvSpPr/>
          <p:nvPr/>
        </p:nvSpPr>
        <p:spPr>
          <a:xfrm>
            <a:off x="6280190" y="4728448"/>
            <a:ext cx="2291953" cy="1451610"/>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Erzurum'a özgü döner. Eşsiz lezzetiyle dillere destan.</a:t>
            </a:r>
            <a:endParaRPr lang="en-US" sz="1750" dirty="0"/>
          </a:p>
        </p:txBody>
      </p:sp>
      <p:pic>
        <p:nvPicPr>
          <p:cNvPr id="7" name="Image 2" descr="preencoded.png">    </p:cNvPr>
          <p:cNvPicPr>
            <a:picLocks noChangeAspect="1"/>
          </p:cNvPicPr>
          <p:nvPr/>
        </p:nvPicPr>
        <p:blipFill>
          <a:blip r:embed="rId3"/>
          <a:stretch>
            <a:fillRect/>
          </a:stretch>
        </p:blipFill>
        <p:spPr>
          <a:xfrm>
            <a:off x="8912304" y="3444240"/>
            <a:ext cx="566976" cy="566976"/>
          </a:xfrm>
          <a:prstGeom prst="rect">
            <a:avLst/>
          </a:prstGeom>
        </p:spPr>
      </p:pic>
      <p:sp>
        <p:nvSpPr>
          <p:cNvPr id="8" name="Text 3"/>
          <p:cNvSpPr/>
          <p:nvPr/>
        </p:nvSpPr>
        <p:spPr>
          <a:xfrm>
            <a:off x="8912304" y="4238030"/>
            <a:ext cx="2292072" cy="708660"/>
          </a:xfrm>
          <a:prstGeom prst="rect">
            <a:avLst/>
          </a:prstGeom>
          <a:noFill/>
          <a:ln/>
        </p:spPr>
        <p:txBody>
          <a:bodyPr wrap="squar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Kadayıf Dolması</a:t>
            </a:r>
            <a:endParaRPr lang="en-US" sz="2200" dirty="0"/>
          </a:p>
        </p:txBody>
      </p:sp>
      <p:sp>
        <p:nvSpPr>
          <p:cNvPr id="9" name="Text 4"/>
          <p:cNvSpPr/>
          <p:nvPr/>
        </p:nvSpPr>
        <p:spPr>
          <a:xfrm>
            <a:off x="8912304" y="5082778"/>
            <a:ext cx="2292072" cy="1451610"/>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Tatlı sırrı yöresel malzemelerde saklı. Denemeden geçmeyin.</a:t>
            </a:r>
            <a:endParaRPr lang="en-US" sz="1750" dirty="0"/>
          </a:p>
        </p:txBody>
      </p:sp>
      <p:pic>
        <p:nvPicPr>
          <p:cNvPr id="10" name="Image 3" descr="preencoded.png">    </p:cNvPr>
          <p:cNvPicPr>
            <a:picLocks noChangeAspect="1"/>
          </p:cNvPicPr>
          <p:nvPr/>
        </p:nvPicPr>
        <p:blipFill>
          <a:blip r:embed="rId4"/>
          <a:stretch>
            <a:fillRect/>
          </a:stretch>
        </p:blipFill>
        <p:spPr>
          <a:xfrm>
            <a:off x="11544538" y="3444240"/>
            <a:ext cx="566976" cy="566976"/>
          </a:xfrm>
          <a:prstGeom prst="rect">
            <a:avLst/>
          </a:prstGeom>
        </p:spPr>
      </p:pic>
      <p:sp>
        <p:nvSpPr>
          <p:cNvPr id="11" name="Text 5"/>
          <p:cNvSpPr/>
          <p:nvPr/>
        </p:nvSpPr>
        <p:spPr>
          <a:xfrm>
            <a:off x="11544538" y="4238030"/>
            <a:ext cx="2291953" cy="354330"/>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Hangel</a:t>
            </a:r>
            <a:endParaRPr lang="en-US" sz="2200" dirty="0"/>
          </a:p>
        </p:txBody>
      </p:sp>
      <p:sp>
        <p:nvSpPr>
          <p:cNvPr id="12" name="Text 6"/>
          <p:cNvSpPr/>
          <p:nvPr/>
        </p:nvSpPr>
        <p:spPr>
          <a:xfrm>
            <a:off x="11544538" y="4728448"/>
            <a:ext cx="2291953" cy="1814513"/>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Erzurum mantısı. Diğer yöresel lezzetler arasında su böreği ve ayran aşı da var.</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85098" y="616863"/>
            <a:ext cx="12099012" cy="700921"/>
          </a:xfrm>
          <a:prstGeom prst="rect">
            <a:avLst/>
          </a:prstGeom>
          <a:noFill/>
          <a:ln/>
        </p:spPr>
        <p:txBody>
          <a:bodyPr wrap="none" lIns="0" tIns="0" rIns="0" bIns="0" rtlCol="0" anchor="t"/>
          <a:lstStyle/>
          <a:p>
            <a:pPr algn="l" indent="0" marL="0">
              <a:lnSpc>
                <a:spcPts val="5500"/>
              </a:lnSpc>
              <a:buNone/>
            </a:pPr>
            <a:r>
              <a:rPr lang="en-US" sz="4400" b="1" dirty="0">
                <a:solidFill>
                  <a:srgbClr val="3B4540"/>
                </a:solidFill>
                <a:latin typeface="Fraunces Extra Bold" pitchFamily="34" charset="0"/>
                <a:ea typeface="Fraunces Extra Bold" pitchFamily="34" charset="-122"/>
                <a:cs typeface="Fraunces Extra Bold" pitchFamily="34" charset="-120"/>
              </a:rPr>
              <a:t>Gelenekler ve Kültür: Erzurum'un Canlılığı</a:t>
            </a:r>
            <a:endParaRPr lang="en-US" sz="4400" dirty="0"/>
          </a:p>
        </p:txBody>
      </p:sp>
      <p:sp>
        <p:nvSpPr>
          <p:cNvPr id="3" name="Text 1"/>
          <p:cNvSpPr/>
          <p:nvPr/>
        </p:nvSpPr>
        <p:spPr>
          <a:xfrm>
            <a:off x="1914168" y="2637234"/>
            <a:ext cx="2804160" cy="350401"/>
          </a:xfrm>
          <a:prstGeom prst="rect">
            <a:avLst/>
          </a:prstGeom>
          <a:noFill/>
          <a:ln/>
        </p:spPr>
        <p:txBody>
          <a:bodyPr wrap="none" lIns="0" tIns="0" rIns="0" bIns="0" rtlCol="0" anchor="t"/>
          <a:lstStyle/>
          <a:p>
            <a:pPr algn="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Erzurum Barı</a:t>
            </a:r>
            <a:endParaRPr lang="en-US" sz="2200" dirty="0"/>
          </a:p>
        </p:txBody>
      </p:sp>
      <p:pic>
        <p:nvPicPr>
          <p:cNvPr id="4" name="Image 0" descr="preencoded.png">    </p:cNvPr>
          <p:cNvPicPr>
            <a:picLocks noChangeAspect="1"/>
          </p:cNvPicPr>
          <p:nvPr/>
        </p:nvPicPr>
        <p:blipFill>
          <a:blip r:embed="rId1"/>
          <a:stretch>
            <a:fillRect/>
          </a:stretch>
        </p:blipFill>
        <p:spPr>
          <a:xfrm>
            <a:off x="5054798" y="1766411"/>
            <a:ext cx="4520803" cy="4520803"/>
          </a:xfrm>
          <a:prstGeom prst="rect">
            <a:avLst/>
          </a:prstGeom>
        </p:spPr>
      </p:pic>
      <p:sp>
        <p:nvSpPr>
          <p:cNvPr id="5" name="Text 2"/>
          <p:cNvSpPr/>
          <p:nvPr/>
        </p:nvSpPr>
        <p:spPr>
          <a:xfrm>
            <a:off x="6237446" y="2522458"/>
            <a:ext cx="335637" cy="419576"/>
          </a:xfrm>
          <a:prstGeom prst="rect">
            <a:avLst/>
          </a:prstGeom>
          <a:noFill/>
          <a:ln/>
        </p:spPr>
        <p:txBody>
          <a:bodyPr wrap="none" lIns="0" tIns="0" rIns="0" bIns="0" rtlCol="0" anchor="t"/>
          <a:lstStyle/>
          <a:p>
            <a:pPr algn="l" indent="0" marL="0">
              <a:lnSpc>
                <a:spcPts val="4200"/>
              </a:lnSpc>
              <a:buNone/>
            </a:pPr>
            <a:r>
              <a:rPr lang="en-US" sz="2600" b="1" dirty="0">
                <a:solidFill>
                  <a:srgbClr val="405449"/>
                </a:solidFill>
                <a:latin typeface="Fraunces Extra Bold" pitchFamily="34" charset="0"/>
                <a:ea typeface="Fraunces Extra Bold" pitchFamily="34" charset="-122"/>
                <a:cs typeface="Fraunces Extra Bold" pitchFamily="34" charset="-120"/>
              </a:rPr>
              <a:t>1</a:t>
            </a:r>
            <a:endParaRPr lang="en-US" sz="2600" dirty="0"/>
          </a:p>
        </p:txBody>
      </p:sp>
      <p:sp>
        <p:nvSpPr>
          <p:cNvPr id="6" name="Text 3"/>
          <p:cNvSpPr/>
          <p:nvPr/>
        </p:nvSpPr>
        <p:spPr>
          <a:xfrm>
            <a:off x="9912072" y="2637234"/>
            <a:ext cx="2945963" cy="350401"/>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Ehram Dokumacılığı</a:t>
            </a:r>
            <a:endParaRPr lang="en-US" sz="2200" dirty="0"/>
          </a:p>
        </p:txBody>
      </p:sp>
      <p:pic>
        <p:nvPicPr>
          <p:cNvPr id="7" name="Image 1" descr="preencoded.png">    </p:cNvPr>
          <p:cNvPicPr>
            <a:picLocks noChangeAspect="1"/>
          </p:cNvPicPr>
          <p:nvPr/>
        </p:nvPicPr>
        <p:blipFill>
          <a:blip r:embed="rId2"/>
          <a:stretch>
            <a:fillRect/>
          </a:stretch>
        </p:blipFill>
        <p:spPr>
          <a:xfrm>
            <a:off x="5054798" y="1766411"/>
            <a:ext cx="4520803" cy="4520803"/>
          </a:xfrm>
          <a:prstGeom prst="rect">
            <a:avLst/>
          </a:prstGeom>
        </p:spPr>
      </p:pic>
      <p:sp>
        <p:nvSpPr>
          <p:cNvPr id="8" name="Text 4"/>
          <p:cNvSpPr/>
          <p:nvPr/>
        </p:nvSpPr>
        <p:spPr>
          <a:xfrm>
            <a:off x="8441769" y="2907149"/>
            <a:ext cx="335637" cy="419576"/>
          </a:xfrm>
          <a:prstGeom prst="rect">
            <a:avLst/>
          </a:prstGeom>
          <a:noFill/>
          <a:ln/>
        </p:spPr>
        <p:txBody>
          <a:bodyPr wrap="none" lIns="0" tIns="0" rIns="0" bIns="0" rtlCol="0" anchor="t"/>
          <a:lstStyle/>
          <a:p>
            <a:pPr algn="l" indent="0" marL="0">
              <a:lnSpc>
                <a:spcPts val="4200"/>
              </a:lnSpc>
              <a:buNone/>
            </a:pPr>
            <a:r>
              <a:rPr lang="en-US" sz="2600" b="1" dirty="0">
                <a:solidFill>
                  <a:srgbClr val="405449"/>
                </a:solidFill>
                <a:latin typeface="Fraunces Extra Bold" pitchFamily="34" charset="0"/>
                <a:ea typeface="Fraunces Extra Bold" pitchFamily="34" charset="-122"/>
                <a:cs typeface="Fraunces Extra Bold" pitchFamily="34" charset="-120"/>
              </a:rPr>
              <a:t>2</a:t>
            </a:r>
            <a:endParaRPr lang="en-US" sz="2600" dirty="0"/>
          </a:p>
        </p:txBody>
      </p:sp>
      <p:sp>
        <p:nvSpPr>
          <p:cNvPr id="9" name="Text 5"/>
          <p:cNvSpPr/>
          <p:nvPr/>
        </p:nvSpPr>
        <p:spPr>
          <a:xfrm>
            <a:off x="9912072" y="5065871"/>
            <a:ext cx="2804160" cy="350401"/>
          </a:xfrm>
          <a:prstGeom prst="rect">
            <a:avLst/>
          </a:prstGeom>
          <a:noFill/>
          <a:ln/>
        </p:spPr>
        <p:txBody>
          <a:bodyPr wrap="none" lIns="0" tIns="0" rIns="0" bIns="0" rtlCol="0" anchor="t"/>
          <a:lstStyle/>
          <a:p>
            <a:pPr algn="l"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Taşhan</a:t>
            </a:r>
            <a:endParaRPr lang="en-US" sz="2200" dirty="0"/>
          </a:p>
        </p:txBody>
      </p:sp>
      <p:pic>
        <p:nvPicPr>
          <p:cNvPr id="10" name="Image 2" descr="preencoded.png">    </p:cNvPr>
          <p:cNvPicPr>
            <a:picLocks noChangeAspect="1"/>
          </p:cNvPicPr>
          <p:nvPr/>
        </p:nvPicPr>
        <p:blipFill>
          <a:blip r:embed="rId3"/>
          <a:stretch>
            <a:fillRect/>
          </a:stretch>
        </p:blipFill>
        <p:spPr>
          <a:xfrm>
            <a:off x="5054798" y="1766411"/>
            <a:ext cx="4520803" cy="4520803"/>
          </a:xfrm>
          <a:prstGeom prst="rect">
            <a:avLst/>
          </a:prstGeom>
        </p:spPr>
      </p:pic>
      <p:sp>
        <p:nvSpPr>
          <p:cNvPr id="11" name="Text 6"/>
          <p:cNvSpPr/>
          <p:nvPr/>
        </p:nvSpPr>
        <p:spPr>
          <a:xfrm>
            <a:off x="8057078" y="5111472"/>
            <a:ext cx="335637" cy="419576"/>
          </a:xfrm>
          <a:prstGeom prst="rect">
            <a:avLst/>
          </a:prstGeom>
          <a:noFill/>
          <a:ln/>
        </p:spPr>
        <p:txBody>
          <a:bodyPr wrap="none" lIns="0" tIns="0" rIns="0" bIns="0" rtlCol="0" anchor="t"/>
          <a:lstStyle/>
          <a:p>
            <a:pPr algn="l" indent="0" marL="0">
              <a:lnSpc>
                <a:spcPts val="4200"/>
              </a:lnSpc>
              <a:buNone/>
            </a:pPr>
            <a:r>
              <a:rPr lang="en-US" sz="2600" b="1" dirty="0">
                <a:solidFill>
                  <a:srgbClr val="405449"/>
                </a:solidFill>
                <a:latin typeface="Fraunces Extra Bold" pitchFamily="34" charset="0"/>
                <a:ea typeface="Fraunces Extra Bold" pitchFamily="34" charset="-122"/>
                <a:cs typeface="Fraunces Extra Bold" pitchFamily="34" charset="-120"/>
              </a:rPr>
              <a:t>3</a:t>
            </a:r>
            <a:endParaRPr lang="en-US" sz="2600" dirty="0"/>
          </a:p>
        </p:txBody>
      </p:sp>
      <p:sp>
        <p:nvSpPr>
          <p:cNvPr id="12" name="Text 7"/>
          <p:cNvSpPr/>
          <p:nvPr/>
        </p:nvSpPr>
        <p:spPr>
          <a:xfrm>
            <a:off x="1914168" y="5065871"/>
            <a:ext cx="2804160" cy="350401"/>
          </a:xfrm>
          <a:prstGeom prst="rect">
            <a:avLst/>
          </a:prstGeom>
          <a:noFill/>
          <a:ln/>
        </p:spPr>
        <p:txBody>
          <a:bodyPr wrap="none" lIns="0" tIns="0" rIns="0" bIns="0" rtlCol="0" anchor="t"/>
          <a:lstStyle/>
          <a:p>
            <a:pPr algn="r" indent="0" marL="0">
              <a:lnSpc>
                <a:spcPts val="2750"/>
              </a:lnSpc>
              <a:buNone/>
            </a:pPr>
            <a:r>
              <a:rPr lang="en-US" sz="2200" b="1" dirty="0">
                <a:solidFill>
                  <a:srgbClr val="405449"/>
                </a:solidFill>
                <a:latin typeface="Fraunces Extra Bold" pitchFamily="34" charset="0"/>
                <a:ea typeface="Fraunces Extra Bold" pitchFamily="34" charset="-122"/>
                <a:cs typeface="Fraunces Extra Bold" pitchFamily="34" charset="-120"/>
              </a:rPr>
              <a:t>Misafirperverlik</a:t>
            </a:r>
            <a:endParaRPr lang="en-US" sz="2200" dirty="0"/>
          </a:p>
        </p:txBody>
      </p:sp>
      <p:pic>
        <p:nvPicPr>
          <p:cNvPr id="13" name="Image 3" descr="preencoded.png">    </p:cNvPr>
          <p:cNvPicPr>
            <a:picLocks noChangeAspect="1"/>
          </p:cNvPicPr>
          <p:nvPr/>
        </p:nvPicPr>
        <p:blipFill>
          <a:blip r:embed="rId4"/>
          <a:stretch>
            <a:fillRect/>
          </a:stretch>
        </p:blipFill>
        <p:spPr>
          <a:xfrm>
            <a:off x="5054798" y="1766411"/>
            <a:ext cx="4520803" cy="4520803"/>
          </a:xfrm>
          <a:prstGeom prst="rect">
            <a:avLst/>
          </a:prstGeom>
        </p:spPr>
      </p:pic>
      <p:sp>
        <p:nvSpPr>
          <p:cNvPr id="14" name="Text 8"/>
          <p:cNvSpPr/>
          <p:nvPr/>
        </p:nvSpPr>
        <p:spPr>
          <a:xfrm>
            <a:off x="5852755" y="4726781"/>
            <a:ext cx="335637" cy="419576"/>
          </a:xfrm>
          <a:prstGeom prst="rect">
            <a:avLst/>
          </a:prstGeom>
          <a:noFill/>
          <a:ln/>
        </p:spPr>
        <p:txBody>
          <a:bodyPr wrap="none" lIns="0" tIns="0" rIns="0" bIns="0" rtlCol="0" anchor="t"/>
          <a:lstStyle/>
          <a:p>
            <a:pPr algn="l" indent="0" marL="0">
              <a:lnSpc>
                <a:spcPts val="4200"/>
              </a:lnSpc>
              <a:buNone/>
            </a:pPr>
            <a:r>
              <a:rPr lang="en-US" sz="2600" b="1" dirty="0">
                <a:solidFill>
                  <a:srgbClr val="405449"/>
                </a:solidFill>
                <a:latin typeface="Fraunces Extra Bold" pitchFamily="34" charset="0"/>
                <a:ea typeface="Fraunces Extra Bold" pitchFamily="34" charset="-122"/>
                <a:cs typeface="Fraunces Extra Bold" pitchFamily="34" charset="-120"/>
              </a:rPr>
              <a:t>4</a:t>
            </a:r>
            <a:endParaRPr lang="en-US" sz="2600" dirty="0"/>
          </a:p>
        </p:txBody>
      </p:sp>
      <p:sp>
        <p:nvSpPr>
          <p:cNvPr id="15" name="Text 9"/>
          <p:cNvSpPr/>
          <p:nvPr/>
        </p:nvSpPr>
        <p:spPr>
          <a:xfrm>
            <a:off x="785098" y="6539508"/>
            <a:ext cx="13060204" cy="1076563"/>
          </a:xfrm>
          <a:prstGeom prst="rect">
            <a:avLst/>
          </a:prstGeom>
          <a:noFill/>
          <a:ln/>
        </p:spPr>
        <p:txBody>
          <a:bodyPr wrap="square" lIns="0" tIns="0" rIns="0" bIns="0" rtlCol="0" anchor="t"/>
          <a:lstStyle/>
          <a:p>
            <a:pPr algn="l" indent="0" marL="0">
              <a:lnSpc>
                <a:spcPts val="2800"/>
              </a:lnSpc>
              <a:buNone/>
            </a:pPr>
            <a:r>
              <a:rPr lang="en-US" sz="1750" dirty="0">
                <a:solidFill>
                  <a:srgbClr val="405449"/>
                </a:solidFill>
                <a:latin typeface="Nobile" pitchFamily="34" charset="0"/>
                <a:ea typeface="Nobile" pitchFamily="34" charset="-122"/>
                <a:cs typeface="Nobile" pitchFamily="34" charset="-120"/>
              </a:rPr>
              <a:t>Erzurum Barı'nın coşkusu, yöresel halk oyunlarının ritmi, Ehram dokumacılığı ve el sanatlarının önemi. Taşhan (Rüstem Paşa Kervansarayı) ve yöresel ürünlerin sergilendiği çarşılar Erzurum'un misafirperver insanları ve sıcakkanlılığı ile birleşiyor.</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080867"/>
            <a:ext cx="10087332" cy="708779"/>
          </a:xfrm>
          <a:prstGeom prst="rect">
            <a:avLst/>
          </a:prstGeom>
          <a:noFill/>
          <a:ln/>
        </p:spPr>
        <p:txBody>
          <a:bodyPr wrap="none" lIns="0" tIns="0" rIns="0" bIns="0" rtlCol="0" anchor="t"/>
          <a:lstStyle/>
          <a:p>
            <a:pPr algn="l" indent="0" marL="0">
              <a:lnSpc>
                <a:spcPts val="5550"/>
              </a:lnSpc>
              <a:buNone/>
            </a:pPr>
            <a:r>
              <a:rPr lang="en-US" sz="4450" b="1" dirty="0">
                <a:solidFill>
                  <a:srgbClr val="3B4540"/>
                </a:solidFill>
                <a:latin typeface="Fraunces Extra Bold" pitchFamily="34" charset="0"/>
                <a:ea typeface="Fraunces Extra Bold" pitchFamily="34" charset="-122"/>
                <a:cs typeface="Fraunces Extra Bold" pitchFamily="34" charset="-120"/>
              </a:rPr>
              <a:t>Erzurum'a Veda: Hatıralarla Dönüş</a:t>
            </a:r>
            <a:endParaRPr lang="en-US" sz="4450" dirty="0"/>
          </a:p>
        </p:txBody>
      </p:sp>
      <p:sp>
        <p:nvSpPr>
          <p:cNvPr id="4" name="Text 1"/>
          <p:cNvSpPr/>
          <p:nvPr/>
        </p:nvSpPr>
        <p:spPr>
          <a:xfrm>
            <a:off x="793790" y="5129808"/>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Sihirli yolculuk sona eriyor. Erzurum'dan unutulmaz anılarla dönüyorsunuz. Erzurum'un tarihini, doğasını ve özelliklerini keşfetmenin keyfiyle. Erzurum'u ziyaret etme ve bu büyülü şehri deneyimleme çağrısıyla.</a:t>
            </a:r>
            <a:endParaRPr lang="en-US" sz="1750" dirty="0"/>
          </a:p>
        </p:txBody>
      </p:sp>
      <p:sp>
        <p:nvSpPr>
          <p:cNvPr id="5" name="Text 2"/>
          <p:cNvSpPr/>
          <p:nvPr/>
        </p:nvSpPr>
        <p:spPr>
          <a:xfrm>
            <a:off x="1133951" y="6365915"/>
            <a:ext cx="12702659" cy="362903"/>
          </a:xfrm>
          <a:prstGeom prst="rect">
            <a:avLst/>
          </a:prstGeom>
          <a:noFill/>
          <a:ln/>
        </p:spPr>
        <p:txBody>
          <a:bodyPr wrap="none" lIns="0" tIns="0" rIns="0" bIns="0" rtlCol="0" anchor="t"/>
          <a:lstStyle/>
          <a:p>
            <a:pPr algn="l" indent="0" marL="0">
              <a:lnSpc>
                <a:spcPts val="2850"/>
              </a:lnSpc>
              <a:buNone/>
            </a:pPr>
            <a:r>
              <a:rPr lang="en-US" sz="1750" dirty="0">
                <a:solidFill>
                  <a:srgbClr val="405449"/>
                </a:solidFill>
                <a:latin typeface="Nobile" pitchFamily="34" charset="0"/>
                <a:ea typeface="Nobile" pitchFamily="34" charset="-122"/>
                <a:cs typeface="Nobile" pitchFamily="34" charset="-120"/>
              </a:rPr>
              <a:t>Erzurum, sadece bir şehir değil, bir yaşam biçimidir.</a:t>
            </a:r>
            <a:endParaRPr lang="en-US" sz="1750" dirty="0"/>
          </a:p>
        </p:txBody>
      </p:sp>
      <p:sp>
        <p:nvSpPr>
          <p:cNvPr id="6" name="Shape 3"/>
          <p:cNvSpPr/>
          <p:nvPr/>
        </p:nvSpPr>
        <p:spPr>
          <a:xfrm>
            <a:off x="793790" y="6110764"/>
            <a:ext cx="30480" cy="873204"/>
          </a:xfrm>
          <a:prstGeom prst="rect">
            <a:avLst/>
          </a:prstGeom>
          <a:solidFill>
            <a:srgbClr val="438951"/>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2025-03-16T21:54:39Z</dcterms:created>
  <dcterms:modified xsi:type="dcterms:W3CDTF">2025-03-16T21:54:39Z</dcterms:modified>
</cp:coreProperties>
</file>